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wmf" ContentType="image/x-wmf"/>
  <Override PartName="/ppt/media/image8.jpeg" ContentType="image/jpeg"/>
  <Override PartName="/ppt/media/image5.wmf" ContentType="image/x-wmf"/>
  <Override PartName="/ppt/media/image6.jpeg" ContentType="image/jpeg"/>
  <Override PartName="/ppt/media/image9.png" ContentType="image/png"/>
  <Override PartName="/ppt/media/image7.jpeg" ContentType="image/jpeg"/>
  <Override PartName="/ppt/media/image10.jpeg" ContentType="image/jpeg"/>
  <Override PartName="/ppt/media/image11.jpeg" ContentType="image/jpeg"/>
  <Override PartName="/ppt/slideLayouts/slideLayout9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5000"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5000"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5000"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5000"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5000"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5000"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5000"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5000"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5000"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5000"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5000"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5000"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5000"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5000"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5000"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5000"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5000"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5000"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Arial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57200" y="6245280"/>
            <a:ext cx="2133360" cy="475920"/>
          </a:xfrm>
          <a:prstGeom prst="rect">
            <a:avLst/>
          </a:prstGeom>
        </p:spPr>
        <p:txBody>
          <a:bodyPr>
            <a:noAutofit/>
          </a:bodyPr>
          <a:p>
            <a:pPr>
              <a:lnSpc>
                <a:spcPct val="100000"/>
              </a:lnSpc>
            </a:pPr>
            <a:fld id="{FA2C6C8C-726F-4CFD-AAD8-7FF49E235B36}" type="datetime">
              <a:rPr b="0" lang="ru-RU" sz="1400" spc="-1" strike="noStrike">
                <a:solidFill>
                  <a:srgbClr val="000000"/>
                </a:solidFill>
                <a:latin typeface="Arial"/>
              </a:rPr>
              <a:t>25.2.21</a:t>
            </a:fld>
            <a:endParaRPr b="0" lang="ru-RU" sz="14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245280"/>
            <a:ext cx="2895120" cy="475920"/>
          </a:xfrm>
          <a:prstGeom prst="rect">
            <a:avLst/>
          </a:prstGeom>
        </p:spPr>
        <p:txBody>
          <a:bodyPr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>
            <a:noAutofit/>
          </a:bodyPr>
          <a:p>
            <a:pPr algn="r">
              <a:lnSpc>
                <a:spcPct val="100000"/>
              </a:lnSpc>
            </a:pPr>
            <a:fld id="{401FAF94-C0FF-472A-B845-47122BDD5BB4}" type="slidenum">
              <a:rPr b="0" lang="ru-RU" sz="1400" spc="-1" strike="noStrike">
                <a:solidFill>
                  <a:srgbClr val="000000"/>
                </a:solidFill>
                <a:latin typeface="Arial"/>
              </a:rPr>
              <a:t>&lt;номер&gt;</a:t>
            </a:fld>
            <a:endParaRPr b="0" lang="ru-RU" sz="1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Arial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ru-RU" sz="3200" spc="-1" strike="noStrike">
                <a:solidFill>
                  <a:srgbClr val="000000"/>
                </a:solidFill>
                <a:latin typeface="Arial"/>
              </a:rPr>
              <a:t>Образец текста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Второй уровень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Третий уровень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Четвертый уровень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StarSymbol"/>
              <a:buChar char="»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Пятый уровень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457200" y="6245280"/>
            <a:ext cx="2133360" cy="475920"/>
          </a:xfrm>
          <a:prstGeom prst="rect">
            <a:avLst/>
          </a:prstGeom>
        </p:spPr>
        <p:txBody>
          <a:bodyPr>
            <a:noAutofit/>
          </a:bodyPr>
          <a:p>
            <a:pPr>
              <a:lnSpc>
                <a:spcPct val="100000"/>
              </a:lnSpc>
            </a:pPr>
            <a:fld id="{9657D68E-E126-4BD2-B04B-B3FFBD8083F4}" type="datetime">
              <a:rPr b="0" lang="ru-RU" sz="1400" spc="-1" strike="noStrike">
                <a:solidFill>
                  <a:srgbClr val="000000"/>
                </a:solidFill>
                <a:latin typeface="Arial"/>
              </a:rPr>
              <a:t>25.2.21</a:t>
            </a:fld>
            <a:endParaRPr b="0" lang="ru-RU" sz="14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3124080" y="6245280"/>
            <a:ext cx="2895120" cy="475920"/>
          </a:xfrm>
          <a:prstGeom prst="rect">
            <a:avLst/>
          </a:prstGeom>
        </p:spPr>
        <p:txBody>
          <a:bodyPr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>
            <a:noAutofit/>
          </a:bodyPr>
          <a:p>
            <a:pPr algn="r">
              <a:lnSpc>
                <a:spcPct val="100000"/>
              </a:lnSpc>
            </a:pPr>
            <a:fld id="{5C17618A-6C63-49A3-B133-34EBDF096F5F}" type="slidenum">
              <a:rPr b="0" lang="ru-RU" sz="1400" spc="-1" strike="noStrike">
                <a:solidFill>
                  <a:srgbClr val="000000"/>
                </a:solidFill>
                <a:latin typeface="Arial"/>
              </a:rPr>
              <a:t>&lt;номер&gt;</a:t>
            </a:fld>
            <a:endParaRPr b="0" lang="ru-RU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Arial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dt"/>
          </p:nvPr>
        </p:nvSpPr>
        <p:spPr>
          <a:xfrm>
            <a:off x="457200" y="6245280"/>
            <a:ext cx="2133360" cy="475920"/>
          </a:xfrm>
          <a:prstGeom prst="rect">
            <a:avLst/>
          </a:prstGeom>
        </p:spPr>
        <p:txBody>
          <a:bodyPr>
            <a:noAutofit/>
          </a:bodyPr>
          <a:p>
            <a:pPr>
              <a:lnSpc>
                <a:spcPct val="100000"/>
              </a:lnSpc>
            </a:pPr>
            <a:fld id="{617E6299-A8A1-4149-825E-BDC172E176E7}" type="datetime">
              <a:rPr b="0" lang="ru-RU" sz="1400" spc="-1" strike="noStrike">
                <a:solidFill>
                  <a:srgbClr val="000000"/>
                </a:solidFill>
                <a:latin typeface="Arial"/>
              </a:rPr>
              <a:t>25.2.21</a:t>
            </a:fld>
            <a:endParaRPr b="0" lang="ru-RU" sz="1400" spc="-1" strike="noStrike">
              <a:latin typeface="Times New Roman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ftr"/>
          </p:nvPr>
        </p:nvSpPr>
        <p:spPr>
          <a:xfrm>
            <a:off x="3124080" y="6245280"/>
            <a:ext cx="2895120" cy="475920"/>
          </a:xfrm>
          <a:prstGeom prst="rect">
            <a:avLst/>
          </a:prstGeom>
        </p:spPr>
        <p:txBody>
          <a:bodyPr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sldNum"/>
          </p:nvPr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>
            <a:noAutofit/>
          </a:bodyPr>
          <a:p>
            <a:pPr algn="r">
              <a:lnSpc>
                <a:spcPct val="100000"/>
              </a:lnSpc>
            </a:pPr>
            <a:fld id="{E9703DB4-1218-4B18-AB0A-8CE6A129347C}" type="slidenum">
              <a:rPr b="0" lang="ru-RU" sz="1400" spc="-1" strike="noStrike">
                <a:solidFill>
                  <a:srgbClr val="000000"/>
                </a:solidFill>
                <a:latin typeface="Arial"/>
              </a:rPr>
              <a:t>&lt;номер&gt;</a:t>
            </a:fld>
            <a:endParaRPr b="0" lang="ru-RU" sz="1400" spc="-1" strike="noStrike">
              <a:latin typeface="Times New Roman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oleObject" Target="../embeddings/oleObject1.bin"/><Relationship Id="rId2" Type="http://schemas.openxmlformats.org/officeDocument/2006/relationships/image" Target="../media/image4.wmf"/><Relationship Id="rId3" Type="http://schemas.openxmlformats.org/officeDocument/2006/relationships/oleObject" Target="../embeddings/oleObject2.bin"/><Relationship Id="rId4" Type="http://schemas.openxmlformats.org/officeDocument/2006/relationships/image" Target="../media/image5.wmf"/><Relationship Id="rId5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7.jpeg"/><Relationship Id="rId3" Type="http://schemas.openxmlformats.org/officeDocument/2006/relationships/image" Target="../media/image8.jpeg"/><Relationship Id="rId4" Type="http://schemas.openxmlformats.org/officeDocument/2006/relationships/image" Target="../media/image9.png"/><Relationship Id="rId5" Type="http://schemas.openxmlformats.org/officeDocument/2006/relationships/slideLayout" Target="../slideLayouts/slideLayout29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29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2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504000" y="1101960"/>
            <a:ext cx="8639640" cy="35780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rmAutofit fontScale="81000"/>
          </a:bodyPr>
          <a:p>
            <a:pPr algn="ctr">
              <a:lnSpc>
                <a:spcPct val="100000"/>
              </a:lnSpc>
            </a:pPr>
            <a:r>
              <a:rPr b="0" lang="ru-RU" sz="4000" spc="-1" strike="noStrike">
                <a:solidFill>
                  <a:srgbClr val="000000"/>
                </a:solidFill>
                <a:latin typeface="Arial Black"/>
              </a:rPr>
              <a:t> </a:t>
            </a:r>
            <a:br/>
            <a:r>
              <a:rPr b="1" lang="ru-RU" sz="4000" spc="-1" strike="noStrike">
                <a:solidFill>
                  <a:srgbClr val="000000"/>
                </a:solidFill>
                <a:latin typeface="Times New Roman"/>
              </a:rPr>
              <a:t>ИТОГОВЫЙ ПРОЕКТ</a:t>
            </a:r>
            <a:br/>
            <a:r>
              <a:rPr b="0" lang="ru-RU" sz="4000" spc="-1" strike="noStrike">
                <a:solidFill>
                  <a:srgbClr val="000000"/>
                </a:solidFill>
                <a:latin typeface="Arial Black"/>
              </a:rPr>
              <a:t> </a:t>
            </a:r>
            <a:br/>
            <a:r>
              <a:rPr b="0" lang="ru-RU" sz="3500" spc="-1" strike="noStrike">
                <a:solidFill>
                  <a:srgbClr val="000000"/>
                </a:solidFill>
                <a:latin typeface="Times New Roman"/>
              </a:rPr>
              <a:t>на тему:«ПРОШЛОЕ И НАСТОЯЩЕЕ</a:t>
            </a:r>
            <a:br/>
            <a:r>
              <a:rPr b="0" lang="ru-RU" sz="3500" spc="-1" strike="noStrike">
                <a:solidFill>
                  <a:srgbClr val="000000"/>
                </a:solidFill>
                <a:latin typeface="Times New Roman"/>
              </a:rPr>
              <a:t>РОДНЫХ ЛЕБЕДЕЙ</a:t>
            </a:r>
            <a:r>
              <a:rPr b="0" lang="ru-RU" sz="3500" spc="-1" strike="noStrike">
                <a:solidFill>
                  <a:srgbClr val="000000"/>
                </a:solidFill>
                <a:latin typeface="Times New Roman"/>
              </a:rPr>
              <a:t>»</a:t>
            </a:r>
            <a:br/>
            <a:r>
              <a:rPr b="0" lang="ru-RU" sz="3500" spc="-1" strike="noStrike">
                <a:solidFill>
                  <a:srgbClr val="000000"/>
                </a:solidFill>
                <a:latin typeface="Times New Roman"/>
              </a:rPr>
              <a:t> </a:t>
            </a:r>
            <a:br/>
            <a:endParaRPr b="0" lang="ru-RU" sz="3500" spc="-1" strike="noStrike">
              <a:solidFill>
                <a:srgbClr val="000000"/>
              </a:solidFill>
              <a:latin typeface="Arial Black"/>
            </a:endParaRPr>
          </a:p>
        </p:txBody>
      </p:sp>
      <p:sp>
        <p:nvSpPr>
          <p:cNvPr id="124" name="TextShape 2"/>
          <p:cNvSpPr txBox="1"/>
          <p:nvPr/>
        </p:nvSpPr>
        <p:spPr>
          <a:xfrm>
            <a:off x="2743200" y="4286160"/>
            <a:ext cx="6400440" cy="175212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algn="r">
              <a:lnSpc>
                <a:spcPct val="100000"/>
              </a:lnSpc>
              <a:spcBef>
                <a:spcPts val="320"/>
              </a:spcBef>
            </a:pPr>
            <a:r>
              <a:rPr b="0" lang="ru-RU" sz="1600" spc="-1" strike="noStrike">
                <a:solidFill>
                  <a:srgbClr val="000000"/>
                </a:solidFill>
                <a:latin typeface="Times New Roman"/>
              </a:rPr>
              <a:t>Работа ученицы 10 класса</a:t>
            </a:r>
            <a:endParaRPr b="0" lang="ru-RU" sz="1600" spc="-1" strike="noStrike">
              <a:latin typeface="Arial"/>
            </a:endParaRPr>
          </a:p>
          <a:p>
            <a:pPr algn="r">
              <a:lnSpc>
                <a:spcPct val="100000"/>
              </a:lnSpc>
              <a:spcBef>
                <a:spcPts val="320"/>
              </a:spcBef>
            </a:pPr>
            <a:r>
              <a:rPr b="0" lang="ru-RU" sz="1600" spc="-1" strike="noStrike">
                <a:solidFill>
                  <a:srgbClr val="000000"/>
                </a:solidFill>
                <a:latin typeface="Times New Roman"/>
              </a:rPr>
              <a:t>Гавриловой Виктории Романовны</a:t>
            </a:r>
            <a:endParaRPr b="0" lang="ru-RU" sz="1600" spc="-1" strike="noStrike">
              <a:latin typeface="Arial"/>
            </a:endParaRPr>
          </a:p>
          <a:p>
            <a:pPr algn="r">
              <a:lnSpc>
                <a:spcPct val="100000"/>
              </a:lnSpc>
              <a:spcBef>
                <a:spcPts val="320"/>
              </a:spcBef>
            </a:pPr>
            <a:r>
              <a:rPr b="0" lang="ru-RU" sz="1600" spc="-1" strike="noStrike">
                <a:solidFill>
                  <a:srgbClr val="000000"/>
                </a:solidFill>
                <a:latin typeface="Times New Roman"/>
              </a:rPr>
              <a:t> </a:t>
            </a:r>
            <a:endParaRPr b="0" lang="ru-RU" sz="1600" spc="-1" strike="noStrike">
              <a:latin typeface="Arial"/>
            </a:endParaRPr>
          </a:p>
          <a:p>
            <a:pPr algn="r">
              <a:lnSpc>
                <a:spcPct val="100000"/>
              </a:lnSpc>
              <a:spcBef>
                <a:spcPts val="320"/>
              </a:spcBef>
            </a:pPr>
            <a:r>
              <a:rPr b="0" lang="ru-RU" sz="1600" spc="-1" strike="noStrike">
                <a:solidFill>
                  <a:srgbClr val="000000"/>
                </a:solidFill>
                <a:latin typeface="Times New Roman"/>
              </a:rPr>
              <a:t>Руководитель проекта:</a:t>
            </a:r>
            <a:endParaRPr b="0" lang="ru-RU" sz="1600" spc="-1" strike="noStrike">
              <a:latin typeface="Arial"/>
            </a:endParaRPr>
          </a:p>
          <a:p>
            <a:pPr algn="r">
              <a:lnSpc>
                <a:spcPct val="100000"/>
              </a:lnSpc>
              <a:spcBef>
                <a:spcPts val="320"/>
              </a:spcBef>
            </a:pPr>
            <a:r>
              <a:rPr b="0" lang="ru-RU" sz="1600" spc="-1" strike="noStrike">
                <a:solidFill>
                  <a:srgbClr val="000000"/>
                </a:solidFill>
                <a:latin typeface="Times New Roman"/>
              </a:rPr>
              <a:t>Хабибулин Тимур Вадимович</a:t>
            </a:r>
            <a:endParaRPr b="0" lang="ru-RU" sz="1600" spc="-1" strike="noStrike">
              <a:latin typeface="Arial"/>
            </a:endParaRPr>
          </a:p>
          <a:p>
            <a:pPr algn="r">
              <a:lnSpc>
                <a:spcPct val="100000"/>
              </a:lnSpc>
              <a:spcBef>
                <a:spcPts val="320"/>
              </a:spcBef>
            </a:pPr>
            <a:r>
              <a:rPr b="0" lang="ru-RU" sz="1600" spc="-1" strike="noStrike">
                <a:solidFill>
                  <a:srgbClr val="000000"/>
                </a:solidFill>
                <a:latin typeface="Times New Roman"/>
              </a:rPr>
              <a:t>Учитель истории и обществознания.</a:t>
            </a:r>
            <a:endParaRPr b="0" lang="ru-RU" sz="1600" spc="-1" strike="noStrike">
              <a:latin typeface="Arial"/>
            </a:endParaRPr>
          </a:p>
          <a:p>
            <a:pPr algn="r">
              <a:lnSpc>
                <a:spcPct val="100000"/>
              </a:lnSpc>
              <a:spcBef>
                <a:spcPts val="320"/>
              </a:spcBef>
            </a:pPr>
            <a:endParaRPr b="0" lang="ru-RU" sz="1600" spc="-1" strike="noStrike">
              <a:latin typeface="Arial"/>
            </a:endParaRPr>
          </a:p>
        </p:txBody>
      </p:sp>
      <p:sp>
        <p:nvSpPr>
          <p:cNvPr id="125" name="CustomShape 3"/>
          <p:cNvSpPr/>
          <p:nvPr/>
        </p:nvSpPr>
        <p:spPr>
          <a:xfrm>
            <a:off x="0" y="5400"/>
            <a:ext cx="9143640" cy="1096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spAutoFit/>
          </a:bodyPr>
          <a:p>
            <a:pPr algn="ctr"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Times New Roman"/>
                <a:ea typeface="Calibri"/>
              </a:rPr>
              <a:t>Муниципальное бюджетное общеобразовательное учреждение</a:t>
            </a:r>
            <a:endParaRPr b="0" lang="ru-RU" sz="1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Times New Roman"/>
                <a:ea typeface="Calibri"/>
              </a:rPr>
              <a:t>«Средняя общеобразовательная школа №7»</a:t>
            </a:r>
            <a:endParaRPr b="0" lang="ru-RU" sz="1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Times New Roman"/>
                <a:ea typeface="Calibri"/>
              </a:rPr>
              <a:t>города Губкин Белгородской области</a:t>
            </a:r>
            <a:endParaRPr b="0" lang="ru-RU" sz="1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600" spc="-1" strike="noStrike">
              <a:latin typeface="Arial"/>
            </a:endParaRPr>
          </a:p>
        </p:txBody>
      </p:sp>
      <p:sp>
        <p:nvSpPr>
          <p:cNvPr id="126" name="CustomShape 4"/>
          <p:cNvSpPr/>
          <p:nvPr/>
        </p:nvSpPr>
        <p:spPr>
          <a:xfrm>
            <a:off x="4000320" y="6488640"/>
            <a:ext cx="164268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Губкин,2021</a:t>
            </a:r>
            <a:endParaRPr b="0" lang="ru-RU" sz="1800" spc="-1" strike="noStrike">
              <a:latin typeface="Arial"/>
            </a:endParaRPr>
          </a:p>
        </p:txBody>
      </p:sp>
    </p:spTree>
  </p:cSld>
  <p:transition spd="slow">
    <p:push dir="l"/>
  </p:transition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Shape 1"/>
          <p:cNvSpPr txBox="1"/>
          <p:nvPr/>
        </p:nvSpPr>
        <p:spPr>
          <a:xfrm>
            <a:off x="285840" y="0"/>
            <a:ext cx="8329320" cy="5108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Arial"/>
              </a:rPr>
              <a:t>Паспорт проекта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128" name="Table 2"/>
          <p:cNvGraphicFramePr/>
          <p:nvPr/>
        </p:nvGraphicFramePr>
        <p:xfrm>
          <a:off x="0" y="631800"/>
          <a:ext cx="9143640" cy="6225840"/>
        </p:xfrm>
        <a:graphic>
          <a:graphicData uri="http://schemas.openxmlformats.org/drawingml/2006/table">
            <a:tbl>
              <a:tblPr/>
              <a:tblGrid>
                <a:gridCol w="3670200"/>
                <a:gridCol w="5473440"/>
              </a:tblGrid>
              <a:tr h="289800">
                <a:tc>
                  <a:txBody>
                    <a:bodyPr lIns="46440" rIns="4644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Тип проекта: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46440" marR="46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2bfc5"/>
                    </a:solidFill>
                  </a:tcPr>
                </a:tc>
                <a:tc>
                  <a:txBody>
                    <a:bodyPr lIns="46440" rIns="46440" tIns="0" bIns="0">
                      <a:noAutofit/>
                    </a:bodyPr>
                    <a:p>
                      <a:pPr>
                        <a:lnSpc>
                          <a:spcPct val="115000"/>
                        </a:lnSpc>
                      </a:pP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информационно- исследовательский_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46440" marR="46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2bfc5"/>
                    </a:solidFill>
                  </a:tcPr>
                </a:tc>
              </a:tr>
              <a:tr h="1155600">
                <a:tc>
                  <a:txBody>
                    <a:bodyPr lIns="46440" rIns="4644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Цель проекта: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46440" marR="46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2bfc5"/>
                    </a:solidFill>
                  </a:tcPr>
                </a:tc>
                <a:tc>
                  <a:txBody>
                    <a:bodyPr lIns="46440" rIns="46440" tIns="0" bIns="0">
                      <a:noAutofit/>
                    </a:bodyPr>
                    <a:p>
                      <a:pPr>
                        <a:lnSpc>
                          <a:spcPct val="115000"/>
                        </a:lnSpc>
                      </a:pP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сохранить память об исчезнувшей деревне Лебеди, своей малой родине,в первую очередь, для потомков прежних жителей этой деревни, составляющих сегодня немалую часть населения города Губкина.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46440" marR="46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2bfc5"/>
                    </a:solidFill>
                  </a:tcPr>
                </a:tc>
              </a:tr>
              <a:tr h="3405960">
                <a:tc>
                  <a:txBody>
                    <a:bodyPr lIns="46440" rIns="4644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Задачи проекта: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46440" marR="46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2bfc5"/>
                    </a:solidFill>
                  </a:tcPr>
                </a:tc>
                <a:tc>
                  <a:txBody>
                    <a:bodyPr lIns="46440" rIns="46440" tIns="0" bIns="0">
                      <a:noAutofit/>
                    </a:bodyPr>
                    <a:p>
                      <a:pPr marL="343080" indent="-342720">
                        <a:lnSpc>
                          <a:spcPct val="150000"/>
                        </a:lnSpc>
                        <a:buClr>
                          <a:srgbClr val="000000"/>
                        </a:buClr>
                        <a:buFont typeface="Arial"/>
                        <a:buAutoNum type="arabicPeriod"/>
                      </a:pP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Подобрать </a:t>
                      </a: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	</a:t>
                      </a: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 проанализировать информационные </a:t>
                      </a: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	</a:t>
                      </a: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ресурсы по данной теме.</a:t>
                      </a:r>
                      <a:endParaRPr b="0" lang="ru-RU" sz="1600" spc="-1" strike="noStrike">
                        <a:latin typeface="Arial"/>
                      </a:endParaRPr>
                    </a:p>
                    <a:p>
                      <a:pPr marL="343080" indent="-342720">
                        <a:lnSpc>
                          <a:spcPct val="150000"/>
                        </a:lnSpc>
                        <a:buClr>
                          <a:srgbClr val="000000"/>
                        </a:buClr>
                        <a:buFont typeface="Arial"/>
                        <a:buAutoNum type="arabicPeriod"/>
                      </a:pP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Расширить </a:t>
                      </a: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	</a:t>
                      </a: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 углубить знания об исторических </a:t>
                      </a: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	</a:t>
                      </a: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сведениях м-на Лебеди;</a:t>
                      </a:r>
                      <a:endParaRPr b="0" lang="ru-RU" sz="1600" spc="-1" strike="noStrike">
                        <a:latin typeface="Arial"/>
                      </a:endParaRPr>
                    </a:p>
                    <a:p>
                      <a:pPr marL="343080" indent="-342720">
                        <a:lnSpc>
                          <a:spcPct val="150000"/>
                        </a:lnSpc>
                        <a:buClr>
                          <a:srgbClr val="000000"/>
                        </a:buClr>
                        <a:buFont typeface="Arial"/>
                        <a:buAutoNum type="arabicPeriod"/>
                      </a:pP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Проанализировать </a:t>
                      </a: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	</a:t>
                      </a: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духовное и культурное развитие м-на </a:t>
                      </a: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	</a:t>
                      </a: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Лебеди;</a:t>
                      </a:r>
                      <a:endParaRPr b="0" lang="ru-RU" sz="1600" spc="-1" strike="noStrike">
                        <a:latin typeface="Arial"/>
                      </a:endParaRPr>
                    </a:p>
                    <a:p>
                      <a:pPr marL="343080" indent="-342720">
                        <a:lnSpc>
                          <a:spcPct val="150000"/>
                        </a:lnSpc>
                        <a:buClr>
                          <a:srgbClr val="000000"/>
                        </a:buClr>
                        <a:buFont typeface="Arial"/>
                        <a:buAutoNum type="arabicPeriod"/>
                      </a:pP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Создать </a:t>
                      </a: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	</a:t>
                      </a: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информационные буклеты, для ознакомления </a:t>
                      </a: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	</a:t>
                      </a: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жителей и гостей города с историей </a:t>
                      </a: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	</a:t>
                      </a: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микрорайона. </a:t>
                      </a: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	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46440" marR="46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2bfc5"/>
                    </a:solidFill>
                  </a:tcPr>
                </a:tc>
              </a:tr>
              <a:tr h="568440">
                <a:tc>
                  <a:txBody>
                    <a:bodyPr lIns="46440" rIns="46440" tIns="0" bIns="0">
                      <a:noAutofit/>
                    </a:bodyPr>
                    <a:p>
                      <a:pPr>
                        <a:lnSpc>
                          <a:spcPct val="115000"/>
                        </a:lnSpc>
                      </a:pP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Результат проекта (продукт):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46440" marR="46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2bfc5"/>
                    </a:solidFill>
                  </a:tcPr>
                </a:tc>
                <a:tc>
                  <a:txBody>
                    <a:bodyPr lIns="46440" rIns="46440" tIns="0" bIns="0">
                      <a:noAutofit/>
                    </a:bodyPr>
                    <a:p>
                      <a:pPr>
                        <a:lnSpc>
                          <a:spcPct val="115000"/>
                        </a:lnSpc>
                      </a:pP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разработка информационных буклетов с историей микрорайона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46440" marR="46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2bfc5"/>
                    </a:solidFill>
                  </a:tcPr>
                </a:tc>
              </a:tr>
              <a:tr h="806040">
                <a:tc>
                  <a:txBody>
                    <a:bodyPr lIns="46440" rIns="4644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Реализация проекта: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46440" marR="46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2bfc5"/>
                    </a:solidFill>
                  </a:tcPr>
                </a:tc>
                <a:tc>
                  <a:txBody>
                    <a:bodyPr lIns="46440" rIns="4644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ознакомление школьников и жителей микрорайона с его историей путем проведения беседы и распространения со зданных буклетов.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46440" marR="46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2bfc5"/>
                    </a:solidFill>
                  </a:tcPr>
                </a:tc>
              </a:tr>
            </a:tbl>
          </a:graphicData>
        </a:graphic>
      </p:graphicFrame>
    </p:spTree>
  </p:cSld>
  <p:transition spd="slow">
    <p:push dir="l"/>
  </p:transition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130" name="Table 2"/>
          <p:cNvGraphicFramePr/>
          <p:nvPr/>
        </p:nvGraphicFramePr>
        <p:xfrm>
          <a:off x="0" y="428760"/>
          <a:ext cx="9143640" cy="6571800"/>
        </p:xfrm>
        <a:graphic>
          <a:graphicData uri="http://schemas.openxmlformats.org/drawingml/2006/table">
            <a:tbl>
              <a:tblPr/>
              <a:tblGrid>
                <a:gridCol w="344880"/>
                <a:gridCol w="2656080"/>
                <a:gridCol w="1800720"/>
                <a:gridCol w="2220840"/>
                <a:gridCol w="2121120"/>
              </a:tblGrid>
              <a:tr h="1414080">
                <a:tc>
                  <a:txBody>
                    <a:bodyPr lIns="68400" rIns="684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№  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2bfc5"/>
                    </a:solidFill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Риск (возможноесобытие с отрицательнымипоследствиямидляпроекта).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2bfc5"/>
                    </a:solidFill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Ожидаемыепоследствиянаступленияриска.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2bfc5"/>
                    </a:solidFill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Мероприятияпопредупреждениюнаступленияриска.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2bfc5"/>
                    </a:solidFill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Действия в случаенаступленияриска.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2bfc5"/>
                    </a:solidFill>
                  </a:tcPr>
                </a:tc>
              </a:tr>
              <a:tr h="2578680">
                <a:tc>
                  <a:txBody>
                    <a:bodyPr lIns="68400" rIns="684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1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2bfc5"/>
                    </a:solidFill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Трудности по сбору материала при работе с   библиотекой(ограниченное посещение библиотек в связи с пандемией)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2bfc5"/>
                    </a:solidFill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Недостаток/ неполноценность собранных данных для работы проекта.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2bfc5"/>
                    </a:solidFill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ru-RU" sz="19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Посещение электронных библиотек.Использованиематериала,проверенного с помощью интернет-ресурсов. </a:t>
                      </a:r>
                      <a:endParaRPr b="0" lang="ru-RU" sz="19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2bfc5"/>
                    </a:solidFill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Поиск недостающих данных в процессе опроса жителей м-на,обладающих подлинной информацией.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2bfc5"/>
                    </a:solidFill>
                  </a:tcPr>
                </a:tc>
              </a:tr>
              <a:tr h="2579040">
                <a:tc>
                  <a:txBody>
                    <a:bodyPr lIns="68400" rIns="684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2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2bfc5"/>
                    </a:solidFill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Трудности,вызванные условиями пандемии, по реализации проекта на заключительном этапе при распространении продукта.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2bfc5"/>
                    </a:solidFill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Незавершенность работы по проекту.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2bfc5"/>
                    </a:solidFill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ru-RU" sz="19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Соблюдение предусмотренныхправил по защите себя и контактирующих лиц при распространении продукта.</a:t>
                      </a:r>
                      <a:endParaRPr b="0" lang="ru-RU" sz="19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2bfc5"/>
                    </a:solidFill>
                  </a:tcPr>
                </a:tc>
                <a:tc>
                  <a:txBody>
                    <a:bodyPr lIns="68400" rIns="684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ru-RU" sz="20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Размещение созданных информационныхбуклетов с помощью социальных сетей.</a:t>
                      </a:r>
                      <a:endParaRPr b="0" lang="ru-RU" sz="2000" spc="-1" strike="noStrike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72bfc5"/>
                    </a:solidFill>
                  </a:tcPr>
                </a:tc>
              </a:tr>
            </a:tbl>
          </a:graphicData>
        </a:graphic>
      </p:graphicFrame>
      <p:sp>
        <p:nvSpPr>
          <p:cNvPr id="131" name="CustomShape 3"/>
          <p:cNvSpPr/>
          <p:nvPr/>
        </p:nvSpPr>
        <p:spPr>
          <a:xfrm>
            <a:off x="0" y="10440"/>
            <a:ext cx="2071440" cy="655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spAutoFit/>
          </a:bodyPr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</p:txBody>
      </p:sp>
      <p:sp>
        <p:nvSpPr>
          <p:cNvPr id="132" name="CustomShape 4"/>
          <p:cNvSpPr/>
          <p:nvPr/>
        </p:nvSpPr>
        <p:spPr>
          <a:xfrm>
            <a:off x="3286080" y="0"/>
            <a:ext cx="3123000" cy="379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1900" spc="-1" strike="noStrike">
                <a:solidFill>
                  <a:srgbClr val="000000"/>
                </a:solidFill>
                <a:latin typeface="Calibri"/>
                <a:ea typeface="Calibri"/>
              </a:rPr>
              <a:t>Риски проекта:</a:t>
            </a:r>
            <a:endParaRPr b="0" lang="ru-RU" sz="1900" spc="-1" strike="noStrike">
              <a:latin typeface="Arial"/>
            </a:endParaRPr>
          </a:p>
        </p:txBody>
      </p:sp>
    </p:spTree>
  </p:cSld>
  <p:transition spd="slow">
    <p:push dir="l"/>
  </p:transition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a3a3e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extShape 1"/>
          <p:cNvSpPr txBox="1"/>
          <p:nvPr/>
        </p:nvSpPr>
        <p:spPr>
          <a:xfrm>
            <a:off x="428760" y="0"/>
            <a:ext cx="8229240" cy="64260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План-график реализации проекта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134" name="Table 2"/>
          <p:cNvGraphicFramePr/>
          <p:nvPr/>
        </p:nvGraphicFramePr>
        <p:xfrm>
          <a:off x="0" y="720000"/>
          <a:ext cx="9143640" cy="5620680"/>
        </p:xfrm>
        <a:graphic>
          <a:graphicData uri="http://schemas.openxmlformats.org/drawingml/2006/table">
            <a:tbl>
              <a:tblPr/>
              <a:tblGrid>
                <a:gridCol w="474840"/>
                <a:gridCol w="2807280"/>
                <a:gridCol w="718200"/>
                <a:gridCol w="951480"/>
                <a:gridCol w="1001880"/>
                <a:gridCol w="474840"/>
                <a:gridCol w="474840"/>
                <a:gridCol w="474840"/>
                <a:gridCol w="503640"/>
                <a:gridCol w="630360"/>
                <a:gridCol w="631440"/>
              </a:tblGrid>
              <a:tr h="191160">
                <a:tc rowSpan="2">
                  <a:txBody>
                    <a:bodyPr lIns="52200" rIns="522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№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 rowSpan="2">
                  <a:txBody>
                    <a:bodyPr lIns="52200" rIns="522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Наименование 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 rowSpan="2">
                  <a:txBody>
                    <a:bodyPr lIns="52200" rIns="522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Длительность,дней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 rowSpan="2">
                  <a:txBody>
                    <a:bodyPr lIns="52200" rIns="522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Начало 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 rowSpan="2">
                  <a:txBody>
                    <a:bodyPr lIns="52200" rIns="522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Окончание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 gridSpan="4">
                  <a:txBody>
                    <a:bodyPr lIns="52200" rIns="522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     </a:t>
                      </a: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2020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gridSpan="2">
                  <a:txBody>
                    <a:bodyPr lIns="52200" rIns="522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2021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</a:tr>
              <a:tr h="572760">
                <a:tc vMerge="1">
                  <a:tcPr marL="90000" marR="90000">
                    <a:solidFill>
                      <a:srgbClr val="729fcf"/>
                    </a:solidFill>
                  </a:tcPr>
                </a:tc>
                <a:tc vMerge="1">
                  <a:tcPr marL="90000" marR="90000">
                    <a:solidFill>
                      <a:srgbClr val="729fcf"/>
                    </a:solidFill>
                  </a:tcPr>
                </a:tc>
                <a:tc vMerge="1">
                  <a:tcPr marL="90000" marR="90000">
                    <a:solidFill>
                      <a:srgbClr val="729fcf"/>
                    </a:solidFill>
                  </a:tcPr>
                </a:tc>
                <a:tc vMerge="1">
                  <a:tcPr marL="90000" marR="90000">
                    <a:solidFill>
                      <a:srgbClr val="729fcf"/>
                    </a:solidFill>
                  </a:tcPr>
                </a:tc>
                <a:tc vMerge="1"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 lIns="52200" rIns="522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09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2200" rIns="522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10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2200" rIns="522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11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2200" rIns="522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12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2200" rIns="522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01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2200" rIns="522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02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91160">
                <a:tc gridSpan="11">
                  <a:txBody>
                    <a:bodyPr lIns="52200" rIns="522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Подготовительный этап(24 дня)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</a:tr>
              <a:tr h="572760">
                <a:tc>
                  <a:txBody>
                    <a:bodyPr lIns="52200" rIns="522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1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2200" rIns="522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Консультации учителя истории и обществознания Хабибулина Т.В. По этапам работы над проектом.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2200" rIns="522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18.09.2020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2200" rIns="522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05.02.2021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1e8bcd"/>
                    </a:solidFill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1e8bcd"/>
                    </a:solidFill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1e8bcd"/>
                    </a:solidFill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1e8bcd"/>
                    </a:solidFill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1e8bcd"/>
                    </a:solidFill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1e8bcd"/>
                    </a:solidFill>
                  </a:tcPr>
                </a:tc>
              </a:tr>
              <a:tr h="572760">
                <a:tc>
                  <a:txBody>
                    <a:bodyPr lIns="52200" rIns="522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2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2200" rIns="522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Сбор информации на основе интернет-ресурсов, библиотек, музеев,опросжителей м-на.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2200" rIns="522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21.09.2020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2200" rIns="522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13.10.2020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1e8bcd"/>
                    </a:solidFill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1e8bcd"/>
                    </a:solidFill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91160">
                <a:tc gridSpan="11">
                  <a:txBody>
                    <a:bodyPr lIns="52200" rIns="522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Основной этап(73 дня)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</a:tr>
              <a:tr h="763560">
                <a:tc>
                  <a:txBody>
                    <a:bodyPr lIns="52200" rIns="522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3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2200" rIns="522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Обработка и систематизация найденной информации.Подготовка текста для буклетов.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2200" rIns="522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15.11.2020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2200" rIns="522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03.12.2020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0070c0"/>
                    </a:solidFill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0070c0"/>
                    </a:solidFill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81960">
                <a:tc>
                  <a:txBody>
                    <a:bodyPr lIns="52200" rIns="522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4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2200" rIns="522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Поиск и отбор фотографий для буклетов.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2200" rIns="522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10.12.2020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2200" rIns="522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13.12.2020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0070c0"/>
                    </a:solidFill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91160">
                <a:tc>
                  <a:txBody>
                    <a:bodyPr lIns="52200" rIns="522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5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2200" rIns="522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Создание буклетов.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2200" rIns="522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19.01.2021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2200" rIns="522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27.01.2021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0070c0"/>
                    </a:solidFill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91160">
                <a:tc gridSpan="11">
                  <a:txBody>
                    <a:bodyPr lIns="52200" rIns="522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Заключительный этап(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</a:tr>
              <a:tr h="381960">
                <a:tc>
                  <a:txBody>
                    <a:bodyPr lIns="52200" rIns="522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6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2200" rIns="522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Распространение созданных буклетов.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72760">
                <a:tc>
                  <a:txBody>
                    <a:bodyPr lIns="52200" rIns="522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7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2200" rIns="522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Подведение итогов работы.Презентация и защита проекта.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91160">
                <a:tc gridSpan="2">
                  <a:txBody>
                    <a:bodyPr lIns="52200" rIns="522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Итого: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 lIns="52200" rIns="522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.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52200" rIns="52200" tIns="0" bIns="0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18.09.2020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0070c0"/>
                    </a:solidFill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0070c0"/>
                    </a:solidFill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0070c0"/>
                    </a:solidFill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0070c0"/>
                    </a:solidFill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0070c0"/>
                    </a:solidFill>
                  </a:tcPr>
                </a:tc>
                <a:tc>
                  <a:tcPr marL="52200" marR="522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  <p:sp>
        <p:nvSpPr>
          <p:cNvPr id="135" name="CustomShape 3"/>
          <p:cNvSpPr/>
          <p:nvPr/>
        </p:nvSpPr>
        <p:spPr>
          <a:xfrm>
            <a:off x="285840" y="0"/>
            <a:ext cx="9143640" cy="456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</p:spTree>
  </p:cSld>
  <p:transition spd="slow">
    <p:push dir="l"/>
  </p:transition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Arial"/>
              </a:rPr>
              <a:t>Практическая часть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p>
            <a:pPr marL="343080" indent="374760" algn="just">
              <a:lnSpc>
                <a:spcPct val="150000"/>
              </a:lnSpc>
              <a:spcBef>
                <a:spcPts val="400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</a:rPr>
              <a:t>I  этап  - был направлен на сбор информации по теме проекта. В процессе сбора информации были проведены анализ литературы по данной теме и беседы с жителями микрорайона Лебеди.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marL="343080" indent="374760" algn="just">
              <a:lnSpc>
                <a:spcPct val="150000"/>
              </a:lnSpc>
              <a:spcBef>
                <a:spcPts val="400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</a:rPr>
              <a:t>На втором этапе была разработана анкета и проведено анкетирование с целью определения знаний об исторических сведениях м-на Лебеди  у школьников и их родителей</a:t>
            </a: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.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marL="343080" indent="374760" algn="just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Symbol" charset="2"/>
              <a:buChar char=""/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  <a:ea typeface="Calibri"/>
              </a:rPr>
              <a:t>Заключительным этапом  нашей работы стало создание буклетов по теме проекта</a:t>
            </a:r>
            <a:r>
              <a:rPr b="0" lang="ru-RU" sz="3200" spc="-1" strike="noStrike">
                <a:solidFill>
                  <a:srgbClr val="000000"/>
                </a:solidFill>
                <a:latin typeface="Times New Roman"/>
                <a:ea typeface="Calibri"/>
              </a:rPr>
              <a:t>.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transition spd="slow">
    <p:push dir="l"/>
  </p:transition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Arial"/>
              </a:rPr>
              <a:t>Результаты анкетирования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CustomShape 2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graphicFrame>
        <p:nvGraphicFramePr>
          <p:cNvPr id="140" name="Object 3"/>
          <p:cNvGraphicFramePr/>
          <p:nvPr/>
        </p:nvGraphicFramePr>
        <p:xfrm>
          <a:off x="0" y="0"/>
          <a:ext cx="3723840" cy="2333160"/>
        </p:xfrm>
        <a:graphic>
          <a:graphicData uri="http://schemas.openxmlformats.org/presentationml/2006/ole">
            <p:oleObj progId="MSGraph.Chart.8" r:id="rId1" spid="">
              <p:embed/>
              <p:pic>
                <p:nvPicPr>
                  <p:cNvPr id="141" name="ole_rId20" descr=""/>
                  <p:cNvPicPr/>
                  <p:nvPr/>
                </p:nvPicPr>
                <p:blipFill>
                  <a:blip r:embed="rId2"/>
                  <a:stretch/>
                </p:blipFill>
                <p:spPr>
                  <a:xfrm>
                    <a:off x="0" y="0"/>
                    <a:ext cx="3723840" cy="2333160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oleObj>
          </a:graphicData>
        </a:graphic>
      </p:graphicFrame>
      <p:sp>
        <p:nvSpPr>
          <p:cNvPr id="142" name="CustomShape 4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graphicFrame>
        <p:nvGraphicFramePr>
          <p:cNvPr id="143" name="Object 5"/>
          <p:cNvGraphicFramePr/>
          <p:nvPr/>
        </p:nvGraphicFramePr>
        <p:xfrm>
          <a:off x="1143000" y="1785960"/>
          <a:ext cx="6585120" cy="4142880"/>
        </p:xfrm>
        <a:graphic>
          <a:graphicData uri="http://schemas.openxmlformats.org/presentationml/2006/ole">
            <p:oleObj progId="MSGraph.Chart.8" r:id="rId3" spid="">
              <p:embed/>
              <p:pic>
                <p:nvPicPr>
                  <p:cNvPr id="144" name="Object 5" descr=""/>
                  <p:cNvPicPr/>
                  <p:nvPr/>
                </p:nvPicPr>
                <p:blipFill>
                  <a:blip r:embed="rId4"/>
                  <a:stretch/>
                </p:blipFill>
                <p:spPr>
                  <a:xfrm>
                    <a:off x="1143000" y="1785960"/>
                    <a:ext cx="6585120" cy="4142880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oleObj>
          </a:graphicData>
        </a:graphic>
      </p:graphicFrame>
    </p:spTree>
  </p:cSld>
  <p:transition spd="slow">
    <p:push dir="l"/>
  </p:transition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Arial"/>
              </a:rPr>
              <a:t>Работа над проектом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6" name="Изображение5" descr=""/>
          <p:cNvPicPr/>
          <p:nvPr/>
        </p:nvPicPr>
        <p:blipFill>
          <a:blip r:embed="rId1"/>
          <a:stretch/>
        </p:blipFill>
        <p:spPr>
          <a:xfrm>
            <a:off x="357120" y="1285920"/>
            <a:ext cx="2386440" cy="3181680"/>
          </a:xfrm>
          <a:prstGeom prst="rect">
            <a:avLst/>
          </a:prstGeom>
          <a:ln>
            <a:noFill/>
          </a:ln>
        </p:spPr>
      </p:pic>
      <p:pic>
        <p:nvPicPr>
          <p:cNvPr id="147" name="Изображение4" descr=""/>
          <p:cNvPicPr/>
          <p:nvPr/>
        </p:nvPicPr>
        <p:blipFill>
          <a:blip r:embed="rId2"/>
          <a:stretch/>
        </p:blipFill>
        <p:spPr>
          <a:xfrm>
            <a:off x="3214800" y="4286160"/>
            <a:ext cx="2928600" cy="2285640"/>
          </a:xfrm>
          <a:prstGeom prst="rect">
            <a:avLst/>
          </a:prstGeom>
          <a:ln>
            <a:noFill/>
          </a:ln>
        </p:spPr>
      </p:pic>
      <p:pic>
        <p:nvPicPr>
          <p:cNvPr id="148" name="Изображение3" descr=""/>
          <p:cNvPicPr/>
          <p:nvPr/>
        </p:nvPicPr>
        <p:blipFill>
          <a:blip r:embed="rId3"/>
          <a:stretch/>
        </p:blipFill>
        <p:spPr>
          <a:xfrm>
            <a:off x="5857920" y="1428840"/>
            <a:ext cx="2764800" cy="2124360"/>
          </a:xfrm>
          <a:prstGeom prst="rect">
            <a:avLst/>
          </a:prstGeom>
          <a:ln>
            <a:noFill/>
          </a:ln>
        </p:spPr>
      </p:pic>
      <p:pic>
        <p:nvPicPr>
          <p:cNvPr id="149" name="" descr=""/>
          <p:cNvPicPr/>
          <p:nvPr/>
        </p:nvPicPr>
        <p:blipFill>
          <a:blip r:embed="rId4"/>
          <a:stretch/>
        </p:blipFill>
        <p:spPr>
          <a:xfrm>
            <a:off x="3384000" y="1417320"/>
            <a:ext cx="1948680" cy="2583360"/>
          </a:xfrm>
          <a:prstGeom prst="rect">
            <a:avLst/>
          </a:prstGeom>
          <a:ln>
            <a:noFill/>
          </a:ln>
        </p:spPr>
      </p:pic>
    </p:spTree>
  </p:cSld>
  <p:transition spd="slow">
    <p:push dir="l"/>
  </p:transition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Arial"/>
              </a:rPr>
              <a:t>Результат  проекта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1" name="Рисунок 2" descr=""/>
          <p:cNvPicPr/>
          <p:nvPr/>
        </p:nvPicPr>
        <p:blipFill>
          <a:blip r:embed="rId1"/>
          <a:stretch/>
        </p:blipFill>
        <p:spPr>
          <a:xfrm>
            <a:off x="1000080" y="1214280"/>
            <a:ext cx="7357680" cy="5500440"/>
          </a:xfrm>
          <a:prstGeom prst="rect">
            <a:avLst/>
          </a:prstGeom>
          <a:ln>
            <a:noFill/>
          </a:ln>
        </p:spPr>
      </p:pic>
    </p:spTree>
  </p:cSld>
  <p:transition spd="slow">
    <p:push dir="l"/>
  </p:transition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Arial"/>
              </a:rPr>
              <a:t>Результат проекта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3" name="Рисунок 2" descr=""/>
          <p:cNvPicPr/>
          <p:nvPr/>
        </p:nvPicPr>
        <p:blipFill>
          <a:blip r:embed="rId1"/>
          <a:stretch/>
        </p:blipFill>
        <p:spPr>
          <a:xfrm>
            <a:off x="785880" y="1214280"/>
            <a:ext cx="7714800" cy="5500440"/>
          </a:xfrm>
          <a:prstGeom prst="rect">
            <a:avLst/>
          </a:prstGeom>
          <a:ln>
            <a:noFill/>
          </a:ln>
        </p:spPr>
      </p:pic>
    </p:spTree>
  </p:cSld>
  <p:transition spd="slow">
    <p:push dir="l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поверпоинт</Template>
  <TotalTime>108</TotalTime>
  <Application>Trio_Office/6.2.8.2$Windows_x86 LibreOffice_project/</Application>
  <Words>379</Words>
  <Paragraphs>93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2021-02-23T16:42:32Z</dcterms:created>
  <dc:creator>1</dc:creator>
  <dc:description/>
  <dc:language>ru-RU</dc:language>
  <cp:lastModifiedBy/>
  <dcterms:modified xsi:type="dcterms:W3CDTF">2021-02-25T16:22:24Z</dcterms:modified>
  <cp:revision>12</cp:revision>
  <dc:subject/>
  <dc:title>Слайд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9</vt:i4>
  </property>
</Properties>
</file>